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9" r:id="rId4"/>
    <p:sldId id="263" r:id="rId5"/>
    <p:sldId id="256" r:id="rId6"/>
    <p:sldId id="259" r:id="rId7"/>
    <p:sldId id="260" r:id="rId8"/>
    <p:sldId id="261" r:id="rId9"/>
    <p:sldId id="262" r:id="rId10"/>
    <p:sldId id="264" r:id="rId11"/>
    <p:sldId id="267" r:id="rId12"/>
    <p:sldId id="265" r:id="rId13"/>
    <p:sldId id="270" r:id="rId14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1F7E1"/>
    <a:srgbClr val="FDFDE7"/>
    <a:srgbClr val="F8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ED2D-0079-4A85-B767-107AC7F0BF4E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725CA-8763-4793-AF91-4A958A683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78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3B333-A092-4B6D-BAAA-FED3964B9239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88D0-594C-4601-9319-7851FACA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759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0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62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7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5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43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5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5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8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7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5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8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6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2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5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7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9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5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7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8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4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4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A407-F247-437A-BF0F-C9D315187C6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383C2-22F1-4309-BDBC-EBF386711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7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ldor.centr.by/services/specrazres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as\яр_заглав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834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70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УКАЗ ПРЕЗИДЕНТА РЕСПУБЛИКИ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БЕЛАРУСЬ</a:t>
            </a:r>
            <a:b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 19 июня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2019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239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 ПРОЕЗДЕ 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ТЯЖЕЛОВЕСНЫХ</a:t>
            </a:r>
            <a:r>
              <a:rPr lang="en-U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</a:t>
            </a:r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(ИЛИ) КРУПНОГАБАРИТНЫХ ТРАНСПОРТНЫХ СРЕДСТВ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357301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Национальный </a:t>
            </a:r>
            <a:r>
              <a:rPr lang="ru-RU" dirty="0"/>
              <a:t>правовой Интернет-портал Республики Беларусь, 22.06.2019, </a:t>
            </a:r>
            <a:r>
              <a:rPr lang="ru-RU" dirty="0" smtClean="0"/>
              <a:t>1/18425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48939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ИНФОРМАЦИОННЫЕ  МАТЕРИАЛЫ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6698" y="116632"/>
            <a:ext cx="6981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РАЗМЕР ПЛАТЫ ЗА ПРОЕЗД ТКТС ПО АВТОМОБИЛЬНЫМ ДОРОГАМ ПРИ ВЫДАЧЕ </a:t>
            </a:r>
            <a:r>
              <a:rPr lang="ru-RU" b="1" u="sng" dirty="0">
                <a:solidFill>
                  <a:schemeClr val="bg1"/>
                </a:solidFill>
              </a:rPr>
              <a:t>МНОГОРАЗОВЫХ</a:t>
            </a:r>
            <a:r>
              <a:rPr lang="ru-RU" b="1" dirty="0">
                <a:solidFill>
                  <a:schemeClr val="bg1"/>
                </a:solidFill>
              </a:rPr>
              <a:t> СПЕЦИАЛЬНЫХ РАЗРЕШЕНИЙ ДЛЯ ОТДЕЛЬНЫХ КАТЕГОРИЙ ТРАНСПОРТНЫХ СРЕДСТВ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38208"/>
            <a:ext cx="8280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Размер платы за проезд ТКТС по автомобильным дорогам при выдаче многоразовых </a:t>
            </a:r>
            <a:r>
              <a:rPr lang="ru-RU" sz="1400" dirty="0" smtClean="0"/>
              <a:t>специальных </a:t>
            </a:r>
            <a:r>
              <a:rPr lang="ru-RU" sz="1400" dirty="0"/>
              <a:t>разрешений при превышении допустимой осевой массы (сумм осевых масс) </a:t>
            </a: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</a:rPr>
              <a:t>до 50 </a:t>
            </a:r>
            <a:r>
              <a:rPr lang="en-US" sz="1400" b="1" u="sng" dirty="0" smtClean="0">
                <a:solidFill>
                  <a:schemeClr val="accent3">
                    <a:lumMod val="75000"/>
                  </a:schemeClr>
                </a:solidFill>
              </a:rPr>
              <a:t>%</a:t>
            </a: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/>
              <a:t>включительно</a:t>
            </a:r>
          </a:p>
          <a:p>
            <a:pPr algn="just"/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799665" y="1399708"/>
            <a:ext cx="847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Таблица 1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65271"/>
              </p:ext>
            </p:extLst>
          </p:nvPr>
        </p:nvGraphicFramePr>
        <p:xfrm>
          <a:off x="611560" y="1988840"/>
          <a:ext cx="8111357" cy="195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/>
                <a:gridCol w="1296144"/>
                <a:gridCol w="916593"/>
                <a:gridCol w="916593"/>
                <a:gridCol w="916593"/>
                <a:gridCol w="916593"/>
                <a:gridCol w="91659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осей транспортного средства (состава транспортных средств</a:t>
                      </a:r>
                      <a:r>
                        <a:rPr lang="ru-RU" sz="1300" dirty="0" smtClean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Максимальная </a:t>
                      </a:r>
                      <a:r>
                        <a:rPr lang="ru-RU" sz="1300" dirty="0">
                          <a:effectLst/>
                        </a:rPr>
                        <a:t>общая масса, тонн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Размер платы, базовых величин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12 месяцев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9 месяцев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6 месяцев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3 месяца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1 месяц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8,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3,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6416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35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11,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6416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47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,4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6416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5,4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 и более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,5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28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0988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64160" algn="dec"/>
                        </a:tabLst>
                      </a:pP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99665" y="3872081"/>
            <a:ext cx="847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Таблица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5" y="4078813"/>
            <a:ext cx="8280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Размер платы за проезд ТКТС по автомобильным дорогам при выдаче многоразовых специальных разрешений при превышении допустимой осевой массы (сумм осевых масс) </a:t>
            </a: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</a:rPr>
              <a:t>свыше </a:t>
            </a: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</a:rPr>
              <a:t>50 </a:t>
            </a:r>
            <a:r>
              <a:rPr lang="en-US" sz="1400" b="1" u="sng" dirty="0" smtClean="0">
                <a:solidFill>
                  <a:schemeClr val="accent3">
                    <a:lumMod val="75000"/>
                  </a:schemeClr>
                </a:solidFill>
              </a:rPr>
              <a:t>%</a:t>
            </a:r>
            <a:r>
              <a:rPr lang="ru-RU" sz="1400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/>
              <a:t>включительно</a:t>
            </a:r>
          </a:p>
          <a:p>
            <a:pPr algn="just"/>
            <a:endParaRPr lang="ru-RU" sz="1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55925"/>
              </p:ext>
            </p:extLst>
          </p:nvPr>
        </p:nvGraphicFramePr>
        <p:xfrm>
          <a:off x="611560" y="4603328"/>
          <a:ext cx="8111357" cy="195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1296144"/>
                <a:gridCol w="844585"/>
                <a:gridCol w="916593"/>
                <a:gridCol w="916593"/>
                <a:gridCol w="916593"/>
                <a:gridCol w="916593"/>
              </a:tblGrid>
              <a:tr h="42168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осей транспортного средства (состава транспортных средств)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Максимальная </a:t>
                      </a:r>
                      <a:r>
                        <a:rPr lang="ru-RU" sz="1300" dirty="0">
                          <a:effectLst/>
                        </a:rPr>
                        <a:t>общая масса, тонн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Размер платы, базовых величин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12 месяцев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9 месяцев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6 месяцев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3 месяца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1 месяц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24</a:t>
                      </a:r>
                      <a:endParaRPr lang="ru-RU" sz="13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9,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7,4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endParaRPr lang="ru-RU" sz="13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37</a:t>
                      </a: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23,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8,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3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47</a:t>
                      </a:r>
                      <a:endParaRPr lang="ru-RU" sz="13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3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 и более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60</a:t>
                      </a:r>
                      <a:endParaRPr lang="ru-RU" sz="13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ru-RU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3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57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be-BY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92781" y="941307"/>
            <a:ext cx="22556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u="sng" dirty="0"/>
              <a:t>Приложение </a:t>
            </a:r>
            <a:r>
              <a:rPr lang="ru-RU" sz="1300" b="1" u="sng" dirty="0" smtClean="0"/>
              <a:t>10 </a:t>
            </a:r>
            <a:r>
              <a:rPr lang="ru-RU" sz="1300" b="1" u="sng" dirty="0"/>
              <a:t>(Указ №613</a:t>
            </a:r>
            <a:r>
              <a:rPr lang="ru-RU" sz="1300" b="1" u="sng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ru-RU" sz="13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300" b="1" u="sng" dirty="0">
                <a:solidFill>
                  <a:schemeClr val="accent3">
                    <a:lumMod val="75000"/>
                  </a:schemeClr>
                </a:solidFill>
              </a:rPr>
              <a:t>Приложение </a:t>
            </a:r>
            <a:r>
              <a:rPr lang="ru-RU" sz="1300" b="1" u="sng" dirty="0" smtClean="0">
                <a:solidFill>
                  <a:schemeClr val="accent3">
                    <a:lumMod val="75000"/>
                  </a:schemeClr>
                </a:solidFill>
              </a:rPr>
              <a:t>5 (Указ </a:t>
            </a:r>
            <a:r>
              <a:rPr lang="ru-RU" sz="1300" b="1" u="sng" dirty="0">
                <a:solidFill>
                  <a:schemeClr val="accent3">
                    <a:lumMod val="75000"/>
                  </a:schemeClr>
                </a:solidFill>
              </a:rPr>
              <a:t>№239)</a:t>
            </a:r>
            <a:endParaRPr lang="ru-RU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СИСТЕМА УДАЛЕННОЙ ВЫДАЧИ СПЕЦИАЛЬНЫХ РАЗРЕШЕНИЙ</a:t>
            </a:r>
          </a:p>
          <a:p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НА ПРОЕЗД ТКТС ПО АВТОМОБИЛЬНЫМ ДОРОГАМ ОБЩЕГО ПОЛЬЗОВАНИЯ РЕСПУБЛИКИ БЕЛАРУСЬ НА ОСНОВЕ ЭЛЕКТРОННОГО ДОКУМЕНТА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054477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Веб-приложение работает в режиме онлайн, и его использование не ограничено продолжительностью рабочего дня. Для доступа к веб-приложению не требуется устанавливать дополнительные клиентские приложения </a:t>
            </a:r>
            <a:r>
              <a:rPr lang="ru-RU" sz="1400" dirty="0" smtClean="0"/>
              <a:t>- </a:t>
            </a:r>
            <a:r>
              <a:rPr lang="ru-RU" sz="1400" dirty="0"/>
              <a:t>достаточно зарегистрироваться </a:t>
            </a:r>
            <a:r>
              <a:rPr lang="ru-RU" sz="1400" dirty="0" smtClean="0"/>
              <a:t>на сайте РУП «</a:t>
            </a:r>
            <a:r>
              <a:rPr lang="ru-RU" sz="1400" dirty="0" err="1" smtClean="0"/>
              <a:t>Белдорцентр</a:t>
            </a:r>
            <a:r>
              <a:rPr lang="ru-RU" sz="1400" dirty="0" smtClean="0"/>
              <a:t>» </a:t>
            </a:r>
            <a:r>
              <a:rPr lang="en-US" sz="1400" dirty="0">
                <a:hlinkClick r:id="rId3"/>
              </a:rPr>
              <a:t>https://beldor.centr.by/services/specrazresh/</a:t>
            </a:r>
            <a:r>
              <a:rPr lang="ru-RU" sz="1400" dirty="0" smtClean="0"/>
              <a:t>.</a:t>
            </a:r>
            <a:endParaRPr lang="en-US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8" y="2204864"/>
            <a:ext cx="8226359" cy="29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962" y="5312509"/>
            <a:ext cx="8424936" cy="106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 специалистов предоставляется инструмент по оформлению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заявлений на получение специальных разрешений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интуитивно понятным интерфейсом в виде последовательности внесения общих сведений о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ТКТС,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составе сцепки,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параметрах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сцепки, маршруте движения ТКТС. Кроме того, на всех этапах оформления заявления ведется контроль корректности внесенной информации.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6696" y="0"/>
            <a:ext cx="6854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СОВЕРШЕНСТВОВАНИЕ ПРОГРАММНОГО СРЕДСТВА «СИСТЕМА УДАЛЕННОЙ ВЫДАЧИ СПЕЦИАЛЬНЫХ РАЗРЕШЕНИЙ НА ПРОЕЗД ТКТС ПО АВТОМОБИЛЬНЫМ ДОРОГАМ ОБЩЕГО ПОЛЬЗОВАНИЯ РЕСПУБЛИКИ БЕЛАРУСЬ НА ОСНОВЕ ЭЛЕКТРОННОГО ДОКУМЕНТА»</a:t>
            </a:r>
            <a:endParaRPr lang="ru-RU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933" y="1085438"/>
            <a:ext cx="28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Arial" panose="020B0604020202020204" pitchFamily="34" charset="0"/>
              </a:rPr>
              <a:t>СИСТЕМА ПО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УКАЗУ</a:t>
            </a:r>
            <a:r>
              <a:rPr lang="en-US" sz="14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>
                <a:cs typeface="Arial" panose="020B0604020202020204" pitchFamily="34" charset="0"/>
              </a:rPr>
              <a:t>№</a:t>
            </a:r>
            <a:r>
              <a:rPr lang="en-US" sz="1400" b="1" dirty="0"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cs typeface="Arial" panose="020B0604020202020204" pitchFamily="34" charset="0"/>
              </a:rPr>
              <a:t>613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052736"/>
            <a:ext cx="28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СИСТЕМА ПО УКАЗУ № 239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as\Сравнение действуюещей и будещей систем выдачи спецразрешений_2008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5380"/>
            <a:ext cx="8399464" cy="359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68" y="523596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cs typeface="Arial" panose="020B0604020202020204" pitchFamily="34" charset="0"/>
              </a:rPr>
              <a:t>Модернизация существующей системы выдачи специальных разрешений на проезд ТКТС по автомобильным дорогам общего пользования Республики Беларусь с использованием информационных технологий на основе «электронного документа» и предоставление дополнительных возможностей владельцам (пользователям) ТКТС, владельцам транспортных коммуникаций позволяет сократить сроки оформления специальных разрешений, снизить трудозатраты по оформлению и согласованию и уменьшить бумажный документооборот, а также усилить контроль за проездом ТКТС по автомобильным дорогам путем интегрирования систем.</a:t>
            </a:r>
          </a:p>
        </p:txBody>
      </p:sp>
    </p:spTree>
    <p:extLst>
      <p:ext uri="{BB962C8B-B14F-4D97-AF65-F5344CB8AC3E}">
        <p14:creationId xmlns:p14="http://schemas.microsoft.com/office/powerpoint/2010/main" val="14193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50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032" y="3717032"/>
            <a:ext cx="3312367" cy="26586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19869"/>
            <a:ext cx="7920880" cy="5649491"/>
          </a:xfrm>
        </p:spPr>
        <p:txBody>
          <a:bodyPr>
            <a:normAutofit/>
          </a:bodyPr>
          <a:lstStyle/>
          <a:p>
            <a:pPr marL="720725" indent="-360363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возможность получения специального разрешения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в электронном виде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720725" lvl="0" indent="-360363" algn="just">
              <a:buFont typeface="+mj-lt"/>
              <a:buAutoNum type="arabicPeriod"/>
            </a:pP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освобождение от внесения платы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за проезд ТКТС по автомобильным дорогам владельцев (пользователей)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колесных тракторов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используемых в сельском хозяйстве;</a:t>
            </a:r>
          </a:p>
          <a:p>
            <a:pPr marL="720725" lvl="0" indent="-360363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внесение платы за проезд ТКТС по автомобильным дорогам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в белорусских рублях,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исходя из установленных ставок платы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в базовых величинах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720725" lvl="0" indent="-360363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возможность получения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многоразовых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специальных разрешений при внутриреспубликанской автомобильной перевозке грузов с превышением допустимых весовых параметров для:</a:t>
            </a:r>
          </a:p>
          <a:p>
            <a:pPr marL="720725" lvl="0" indent="-360363" algn="just">
              <a:buFont typeface="+mj-lt"/>
              <a:buAutoNum type="arabicPeriod"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048000" indent="0" algn="just">
              <a:buNone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4.1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грузовых автомобилей марки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МАЗ-53371 с бортовой платформой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перевозящих сыпучие сельскохозяйственные грузы;</a:t>
            </a:r>
          </a:p>
          <a:p>
            <a:pPr marL="3048000" indent="0" algn="just">
              <a:buNone/>
            </a:pP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7786710" cy="7848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В СРАВНЕНИИ С ДЕЙСТВУЮЩИМ УКАЗОМ ПРЕЗИДЕНТА РЕСПУБЛИКИ БЕЛАРУСЬ 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от </a:t>
            </a:r>
            <a:r>
              <a:rPr lang="ru-RU" sz="1500" b="1" dirty="0">
                <a:solidFill>
                  <a:schemeClr val="bg1"/>
                </a:solidFill>
              </a:rPr>
              <a:t>26.11.2010 №613 </a:t>
            </a:r>
            <a:r>
              <a:rPr lang="ru-RU" sz="1500" b="1" dirty="0" smtClean="0">
                <a:solidFill>
                  <a:schemeClr val="bg1"/>
                </a:solidFill>
              </a:rPr>
              <a:t>(</a:t>
            </a:r>
            <a:r>
              <a:rPr lang="ru-RU" sz="1500" b="1" dirty="0">
                <a:solidFill>
                  <a:schemeClr val="bg1"/>
                </a:solidFill>
              </a:rPr>
              <a:t>ДАЛЕЕ - УКАЗ №613</a:t>
            </a:r>
            <a:r>
              <a:rPr lang="ru-RU" sz="1500" b="1" dirty="0" smtClean="0">
                <a:solidFill>
                  <a:schemeClr val="bg1"/>
                </a:solidFill>
              </a:rPr>
              <a:t>),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</a:rPr>
              <a:t>НОВЫМ </a:t>
            </a:r>
            <a:r>
              <a:rPr lang="ru-RU" sz="1500" b="1" dirty="0">
                <a:solidFill>
                  <a:schemeClr val="bg1"/>
                </a:solidFill>
              </a:rPr>
              <a:t>УКАЗОМ ПРЕЗИДЕНТА РЕСПУБЛИКИ БЕЛАРУСЬ от 19.06.2019 №239 </a:t>
            </a:r>
            <a:r>
              <a:rPr lang="ru-RU" sz="1500" b="1" dirty="0" smtClean="0">
                <a:solidFill>
                  <a:schemeClr val="bg1"/>
                </a:solidFill>
              </a:rPr>
              <a:t>(</a:t>
            </a:r>
            <a:r>
              <a:rPr lang="ru-RU" sz="1500" b="1" dirty="0">
                <a:solidFill>
                  <a:schemeClr val="bg1"/>
                </a:solidFill>
              </a:rPr>
              <a:t>ДАЛЕЕ – УКАЗ №239) предусматривается:</a:t>
            </a:r>
            <a:endParaRPr lang="ru-RU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67544" y="1019869"/>
            <a:ext cx="792088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0" indent="0" algn="just"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048000" indent="0" algn="just">
              <a:buNone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4.2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автопоездов в составе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автомобиля-самосвала МАЗ-6501 и прицепа-самосвала МАЗ-8561 с шириной 2,6 м;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048000" indent="0" algn="just"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048000" indent="0" algn="just">
              <a:buNone/>
            </a:pPr>
            <a:endParaRPr lang="ru-RU" sz="1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048000" indent="0" algn="just">
              <a:buNone/>
            </a:pPr>
            <a:endParaRPr lang="ru-RU" sz="16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3048000" indent="0" algn="just">
              <a:buNone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4.3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четырехосных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грузовых автомобилей,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перевозящих лом и отходы черных и цветных металлов для государственных (республиканских) нужд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3048000" indent="0" algn="just"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048000" indent="0" algn="just">
              <a:buNone/>
            </a:pPr>
            <a:endParaRPr lang="ru-RU" sz="1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048000" indent="0" algn="just">
              <a:buNone/>
            </a:pPr>
            <a:endParaRPr lang="ru-RU" sz="1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048000" indent="0"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4.4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колесных тракторов с шириной от 2,55 до 4 метров включительно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используемых в сельском хозяйстве.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2708920"/>
            <a:ext cx="3139752" cy="2006352"/>
          </a:xfrm>
          <a:prstGeom prst="rect">
            <a:avLst/>
          </a:prstGeom>
        </p:spPr>
      </p:pic>
      <p:pic>
        <p:nvPicPr>
          <p:cNvPr id="5" name="Picture 2" descr="C:\Users\user\Desktop\as\b3b262eda74c230edd5d611b8f9a9e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0" y="4581128"/>
            <a:ext cx="2512250" cy="18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ПЕРЕДАЧА\УБЭАД\zernovoz-maz-6501s9-8525-000-650x488-77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590" y="1011030"/>
            <a:ext cx="2631596" cy="18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16632"/>
            <a:ext cx="76438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В СРАВНЕНИИ С ДЕЙСТВУЮЩИМ УКАЗОМ ПРЕЗИДЕНТА РЕСПУБЛИКИ БЕЛАРУСЬ 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от </a:t>
            </a:r>
            <a:r>
              <a:rPr lang="ru-RU" sz="1500" b="1" dirty="0">
                <a:solidFill>
                  <a:schemeClr val="bg1"/>
                </a:solidFill>
              </a:rPr>
              <a:t>26.11.2010 №613 </a:t>
            </a:r>
            <a:r>
              <a:rPr lang="ru-RU" sz="1500" b="1" dirty="0" smtClean="0">
                <a:solidFill>
                  <a:schemeClr val="bg1"/>
                </a:solidFill>
              </a:rPr>
              <a:t>(</a:t>
            </a:r>
            <a:r>
              <a:rPr lang="ru-RU" sz="1500" b="1" dirty="0">
                <a:solidFill>
                  <a:schemeClr val="bg1"/>
                </a:solidFill>
              </a:rPr>
              <a:t>ДАЛЕЕ - УКАЗ №613</a:t>
            </a:r>
            <a:r>
              <a:rPr lang="ru-RU" sz="1500" b="1" dirty="0" smtClean="0">
                <a:solidFill>
                  <a:schemeClr val="bg1"/>
                </a:solidFill>
              </a:rPr>
              <a:t>),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</a:rPr>
              <a:t>НОВЫМ </a:t>
            </a:r>
            <a:r>
              <a:rPr lang="ru-RU" sz="1500" b="1" dirty="0">
                <a:solidFill>
                  <a:schemeClr val="bg1"/>
                </a:solidFill>
              </a:rPr>
              <a:t>УКАЗОМ ПРЕЗИДЕНТА РЕСПУБЛИКИ БЕЛАРУСЬ от 19.06.2019 №239 </a:t>
            </a:r>
            <a:r>
              <a:rPr lang="ru-RU" sz="1500" b="1" dirty="0" smtClean="0">
                <a:solidFill>
                  <a:schemeClr val="bg1"/>
                </a:solidFill>
              </a:rPr>
              <a:t>(</a:t>
            </a:r>
            <a:r>
              <a:rPr lang="ru-RU" sz="1500" b="1" dirty="0">
                <a:solidFill>
                  <a:schemeClr val="bg1"/>
                </a:solidFill>
              </a:rPr>
              <a:t>ДАЛЕЕ – УКАЗ №239) предусматривается:</a:t>
            </a:r>
          </a:p>
        </p:txBody>
      </p:sp>
    </p:spTree>
    <p:extLst>
      <p:ext uri="{BB962C8B-B14F-4D97-AF65-F5344CB8AC3E}">
        <p14:creationId xmlns:p14="http://schemas.microsoft.com/office/powerpoint/2010/main" val="28930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6698" y="260648"/>
            <a:ext cx="734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ТРАНСПОРТНЫЕ СРЕДСТВА, ДЛЯ ПРОЕЗДА КОТОРЫХ ДОПУСКАЕТСЯ ВЫДАЧА МНОГОРАЗОВЫХ СПЕЦИАЛЬНЫХ РАЗРЕШЕНИЙ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5202"/>
              </p:ext>
            </p:extLst>
          </p:nvPr>
        </p:nvGraphicFramePr>
        <p:xfrm>
          <a:off x="395536" y="1006759"/>
          <a:ext cx="8424936" cy="55348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47165"/>
                <a:gridCol w="3427394"/>
                <a:gridCol w="4550377"/>
              </a:tblGrid>
              <a:tr h="4628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УКАЗ </a:t>
                      </a:r>
                      <a:r>
                        <a:rPr lang="ru-RU" sz="1400" dirty="0" smtClean="0">
                          <a:effectLst/>
                        </a:rPr>
                        <a:t>№</a:t>
                      </a:r>
                      <a:r>
                        <a:rPr lang="ru-RU" sz="1400" dirty="0">
                          <a:effectLst/>
                        </a:rPr>
                        <a:t>613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УКАЗ </a:t>
                      </a:r>
                      <a:r>
                        <a:rPr lang="ru-RU" sz="1400" dirty="0" smtClean="0">
                          <a:effectLst/>
                        </a:rPr>
                        <a:t>№</a:t>
                      </a:r>
                      <a:r>
                        <a:rPr lang="ru-RU" sz="1400" dirty="0">
                          <a:effectLst/>
                        </a:rPr>
                        <a:t>239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 anchor="ctr">
                    <a:lnB w="38100" cmpd="sng">
                      <a:noFill/>
                    </a:lnB>
                  </a:tcPr>
                </a:tc>
              </a:tr>
              <a:tr h="623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Автомобили – самосвалы, перевозящие сыпучие грузы и бетонные смеси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Автомобили – самосвалы, перевозящие сыпучие грузы, </a:t>
                      </a: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 том числе сельскохозяйственные грузы</a:t>
                      </a:r>
                      <a:r>
                        <a:rPr lang="ru-RU" sz="1400" dirty="0">
                          <a:effectLst/>
                        </a:rPr>
                        <a:t>, и бетонные </a:t>
                      </a:r>
                      <a:r>
                        <a:rPr lang="ru-RU" sz="1400" dirty="0" smtClean="0">
                          <a:effectLst/>
                        </a:rPr>
                        <a:t>смеси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>
                    <a:lnT w="38100" cmpd="sng">
                      <a:noFill/>
                    </a:lnT>
                  </a:tcPr>
                </a:tc>
              </a:tr>
              <a:tr h="442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Автобетоносмесители</a:t>
                      </a:r>
                      <a:r>
                        <a:rPr lang="ru-RU" sz="1400" dirty="0">
                          <a:effectLst/>
                        </a:rPr>
                        <a:t>, перевозящие бетонные смеси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Автобетоносмесители, перевозящие бетонные смеси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</a:tr>
              <a:tr h="369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Двухосные автокраны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Двухосные автокраны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</a:tr>
              <a:tr h="442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Автомобили – </a:t>
                      </a:r>
                      <a:r>
                        <a:rPr lang="ru-RU" sz="1400" dirty="0" err="1" smtClean="0">
                          <a:effectLst/>
                        </a:rPr>
                        <a:t>щеповозы</a:t>
                      </a:r>
                      <a:r>
                        <a:rPr lang="ru-RU" sz="1400" dirty="0">
                          <a:effectLst/>
                        </a:rPr>
                        <a:t>, перевозящие древесную щепу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Автомобили – </a:t>
                      </a:r>
                      <a:r>
                        <a:rPr lang="ru-RU" sz="1400" dirty="0" err="1" smtClean="0">
                          <a:effectLst/>
                        </a:rPr>
                        <a:t>щеповозы</a:t>
                      </a:r>
                      <a:r>
                        <a:rPr lang="ru-RU" sz="1400" dirty="0">
                          <a:effectLst/>
                        </a:rPr>
                        <a:t>, перевозящие древесную щепу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</a:tr>
              <a:tr h="591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Автомобили – </a:t>
                      </a:r>
                      <a:r>
                        <a:rPr lang="ru-RU" sz="1400" dirty="0" err="1" smtClean="0">
                          <a:effectLst/>
                        </a:rPr>
                        <a:t>сортиментовозы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 лесовозы, перевозящие древесину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Автомобили-</a:t>
                      </a:r>
                      <a:r>
                        <a:rPr lang="ru-RU" sz="1400" dirty="0" err="1">
                          <a:effectLst/>
                        </a:rPr>
                        <a:t>сортиментовозы</a:t>
                      </a:r>
                      <a:r>
                        <a:rPr lang="ru-RU" sz="1400" dirty="0">
                          <a:effectLst/>
                        </a:rPr>
                        <a:t> и лесовозы, перевозящие древесину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</a:tr>
              <a:tr h="886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Двухосные, трехосные, грузовые автомобили, перевозящие</a:t>
                      </a:r>
                      <a:r>
                        <a:rPr lang="ru-RU" sz="1400" dirty="0">
                          <a:effectLst/>
                        </a:rPr>
                        <a:t> лом и отходы черных и цветных металлов для государственных (республиканских) нужд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Двухосные, трехосные, </a:t>
                      </a:r>
                      <a:r>
                        <a:rPr lang="ru-RU" sz="1400" b="1" u="sng" spc="-5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четырехосные</a:t>
                      </a:r>
                      <a:r>
                        <a:rPr lang="ru-RU" sz="1400" spc="-50" dirty="0">
                          <a:effectLst/>
                        </a:rPr>
                        <a:t> грузовые автомобили, перевозящие</a:t>
                      </a:r>
                      <a:r>
                        <a:rPr lang="ru-RU" sz="1400" dirty="0">
                          <a:effectLst/>
                        </a:rPr>
                        <a:t> лом и отходы черных и цветных металлов для государственных (республиканских) нужд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</a:tr>
              <a:tr h="664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-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1130" marR="5113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Грузовые автомобили марки </a:t>
                      </a:r>
                      <a:r>
                        <a:rPr lang="ru-RU" sz="1400" b="1" u="sng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МАЗ-53371 с бортовой платформой</a:t>
                      </a:r>
                      <a:r>
                        <a:rPr lang="ru-RU" sz="14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 перевозящие сыпучие сельскохозяйственные грузы;</a:t>
                      </a:r>
                      <a:endParaRPr lang="ru-RU" sz="14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</a:tr>
              <a:tr h="517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1130" marR="51130" marT="0" marB="0" anchor="ctr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Автопоезда в составе </a:t>
                      </a:r>
                      <a:r>
                        <a:rPr lang="ru-RU" sz="1400" b="1" u="sng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автомобиля-самосвала МАЗ-6501 и прицепа-самосвала МАЗ-8561 с шириной</a:t>
                      </a:r>
                      <a:r>
                        <a:rPr lang="ru-RU" sz="1400" b="1" u="sng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sng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  <a:r>
                        <a:rPr lang="ru-RU" sz="1400" b="1" u="sng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sng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</a:tr>
              <a:tr h="517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-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1130" marR="51130" marT="0" marB="0" anchor="ctr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Колесные трактора шириной от 2,55 до 4 метров включительно</a:t>
                      </a: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 используемые в сельском хозяйстве 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30" marR="511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8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9785"/>
              </p:ext>
            </p:extLst>
          </p:nvPr>
        </p:nvGraphicFramePr>
        <p:xfrm>
          <a:off x="827584" y="1268760"/>
          <a:ext cx="7776864" cy="50405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9946"/>
                <a:gridCol w="3678065"/>
                <a:gridCol w="3678853"/>
              </a:tblGrid>
              <a:tr h="50950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УКАЗ </a:t>
                      </a:r>
                      <a:r>
                        <a:rPr lang="ru-RU" sz="1200" dirty="0" smtClean="0">
                          <a:effectLst/>
                        </a:rPr>
                        <a:t>№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613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УКАЗ </a:t>
                      </a:r>
                      <a:r>
                        <a:rPr lang="ru-RU" sz="1200" dirty="0" smtClean="0">
                          <a:effectLst/>
                        </a:rPr>
                        <a:t> №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239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960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T w="38100" cmpd="sng">
                      <a:noFill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Перевозок грузов в целях обеспечения обороноспособности, правопорядка или ликвидации чрезвычайных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ситуаций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Перевозок грузов в целях обеспечения обороноспособности, правопорядка или ликвидации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чрезвычайных ситуаций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>
                    <a:lnT w="38100" cmpd="sng">
                      <a:noFill/>
                    </a:lnT>
                  </a:tcPr>
                </a:tc>
              </a:tr>
              <a:tr h="1220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Осуществления организациями государственного дорожного хозяйства деятельности по содержанию автомобильных дорог за счет бюджетных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средств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Осуществления организациями государственного дорожного хозяйства деятельности по содержанию автомобильных дорог за счет бюджетных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средств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1220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Перевозок сельскохозяйственных грузов автопоездами-зерновозами в составе автомобиля самосвала МАЗ -6501 и прицепа - самосвала МАЗ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8561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520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Перевозок грузов гуманитарной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помощи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Перевозок грузов гуманитарной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помощи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610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-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Колесные трактора, используемые в сельском хозяйстве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ОСВОБОЖДАЮТСЯ ОТ ПЛАТЫ ЗА ПРОЕЗД ПО АВТОМОБИЛЬНЫМ ДОРОГАМ ТКТС, ИСПОЛЬЗУЕМЫЕ </a:t>
            </a:r>
            <a:r>
              <a:rPr lang="ru-RU" b="1" dirty="0" smtClean="0">
                <a:solidFill>
                  <a:schemeClr val="bg1"/>
                </a:solidFill>
              </a:rPr>
              <a:t>ДЛЯ: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11200"/>
            <a:ext cx="9144000" cy="2309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4820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ИЗМЕНЕНИЯ В </a:t>
            </a:r>
            <a:r>
              <a:rPr lang="ru-RU" b="1" dirty="0" smtClean="0">
                <a:solidFill>
                  <a:schemeClr val="bg1"/>
                </a:solidFill>
              </a:rPr>
              <a:t>ДОПУСТИМЫХ ВЕСОГАБАРИТНЫХ </a:t>
            </a:r>
            <a:r>
              <a:rPr lang="ru-RU" b="1" dirty="0">
                <a:solidFill>
                  <a:schemeClr val="bg1"/>
                </a:solidFill>
              </a:rPr>
              <a:t>ПАРАМЕТРАХ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57485"/>
            <a:ext cx="460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ДОПУСТИМЫЕ ОБЩИЕ МАССЫ ТРАНСПОРТНЫХ СРЕДСТВ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8604" y="908720"/>
            <a:ext cx="235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/>
              <a:t>Приложение 1 (</a:t>
            </a:r>
            <a:r>
              <a:rPr lang="ru-RU" sz="1400" b="1" u="sng" dirty="0" smtClean="0"/>
              <a:t>УКАЗ </a:t>
            </a:r>
            <a:r>
              <a:rPr lang="ru-RU" sz="1400" b="1" u="sng" dirty="0"/>
              <a:t>№613)</a:t>
            </a:r>
            <a:endParaRPr lang="ru-RU" sz="1400" dirty="0"/>
          </a:p>
          <a:p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</a:rPr>
              <a:t>Приложение 7 (</a:t>
            </a: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</a:rPr>
              <a:t>УКАЗ </a:t>
            </a: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</a:rPr>
              <a:t>№239)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3977"/>
              </p:ext>
            </p:extLst>
          </p:nvPr>
        </p:nvGraphicFramePr>
        <p:xfrm>
          <a:off x="323528" y="1484784"/>
          <a:ext cx="8568952" cy="23046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80320"/>
                <a:gridCol w="1080120"/>
                <a:gridCol w="936104"/>
                <a:gridCol w="864096"/>
                <a:gridCol w="1008112"/>
                <a:gridCol w="936104"/>
                <a:gridCol w="864096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транспортного </a:t>
                      </a:r>
                      <a:r>
                        <a:rPr lang="ru-RU" sz="1400" dirty="0" smtClean="0">
                          <a:effectLst/>
                        </a:rPr>
                        <a:t>средства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Допустимые общие массы транспортного средства для а/д с несущей способностью д/о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УКАЗ №613</a:t>
                      </a:r>
                      <a:endParaRPr lang="ru-RU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УКАЗ №239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11,5 т на ось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т на ось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т на ось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11,5 т на ось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 т на ось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 т на ось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196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bg1"/>
                          </a:solidFill>
                          <a:effectLst/>
                        </a:rPr>
                        <a:t>СЕДЕЛЬНЫЙ </a:t>
                      </a:r>
                      <a:r>
                        <a:rPr lang="ru-RU" sz="1200" u="sng" dirty="0" smtClean="0">
                          <a:solidFill>
                            <a:schemeClr val="bg1"/>
                          </a:solidFill>
                          <a:effectLst/>
                        </a:rPr>
                        <a:t>АВТОПОЕЗД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Двухосный или трехосный тягач с четырехосным полуприцепом</a:t>
                      </a:r>
                      <a:endParaRPr lang="ru-RU" sz="13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28,5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200" b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28,5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59410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Двухосный или трехосный тягач с четырехосным полуприцепом, </a:t>
                      </a:r>
                      <a:r>
                        <a:rPr lang="ru-RU" sz="13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оборудованные пневматической </a:t>
                      </a:r>
                      <a:r>
                        <a:rPr lang="ru-RU" sz="13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подвеской</a:t>
                      </a:r>
                      <a:endParaRPr lang="ru-RU" sz="13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28,5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28,5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861433"/>
            <a:ext cx="9144000" cy="215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826440"/>
            <a:ext cx="4205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ДОПУСТИМЫЕ ГАБАРИТЫ ТРАНСПОРТНЫХ СРЕДСТВ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64070"/>
              </p:ext>
            </p:extLst>
          </p:nvPr>
        </p:nvGraphicFramePr>
        <p:xfrm>
          <a:off x="331812" y="4476985"/>
          <a:ext cx="8578333" cy="20572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33726"/>
                <a:gridCol w="2073909"/>
                <a:gridCol w="1970698"/>
              </a:tblGrid>
              <a:tr h="3422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Габариты транспортного средства с грузом или без груза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Допустимая величина габарита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376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УКАЗ №613</a:t>
                      </a:r>
                      <a:endParaRPr lang="ru-RU" sz="1050" b="1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УКАЗ №239</a:t>
                      </a:r>
                      <a:endParaRPr lang="ru-RU" sz="1200" b="1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308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ШИРИНА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1121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Автомобиля-</a:t>
                      </a:r>
                      <a:r>
                        <a:rPr lang="ru-RU" sz="13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самосвала МАЗ-6501, автопоезда в составе автомобиля-самосвала МАЗ-6501 и прицепа-самосвала МАЗ-8561</a:t>
                      </a:r>
                      <a:endParaRPr lang="ru-RU" sz="1300" baseline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-68580" algn="dec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2,55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-68580" algn="dec"/>
                        </a:tabLs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2,6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698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КрАЗ, </a:t>
                      </a:r>
                      <a:r>
                        <a:rPr lang="ru-RU" sz="13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МАЗ-509А, МАЗ-543, МАЗ-5316, МАЗ-6317, МАЗ-6425, МЗКТ-6906 и их модификаций)</a:t>
                      </a:r>
                      <a:endParaRPr lang="ru-RU" sz="1300" baseline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-68580" algn="dec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2,55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-68580" algn="dec"/>
                        </a:tabLs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2,75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8604" y="4015320"/>
            <a:ext cx="2460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/>
              <a:t>Приложение </a:t>
            </a:r>
            <a:r>
              <a:rPr lang="ru-RU" sz="1400" b="1" u="sng" dirty="0" smtClean="0"/>
              <a:t>6 </a:t>
            </a:r>
            <a:r>
              <a:rPr lang="ru-RU" sz="1400" b="1" u="sng" dirty="0"/>
              <a:t>(</a:t>
            </a:r>
            <a:r>
              <a:rPr lang="ru-RU" sz="1400" b="1" u="sng" dirty="0" smtClean="0"/>
              <a:t>УКАЗ </a:t>
            </a:r>
            <a:r>
              <a:rPr lang="ru-RU" sz="1400" b="1" u="sng" dirty="0"/>
              <a:t>№613)</a:t>
            </a:r>
            <a:endParaRPr lang="ru-RU" sz="1400" dirty="0"/>
          </a:p>
          <a:p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</a:rPr>
              <a:t>Приложение </a:t>
            </a: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</a:rPr>
              <a:t>12 </a:t>
            </a: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</a:rPr>
              <a:t>УКАЗ </a:t>
            </a: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</a:rPr>
              <a:t>№239)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6698" y="1166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СТАВКИ ПЛАТЫ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ЗА ПРОЕЗД ТКТС ПО АВТОМОБИЛЬНЫМ ДОРОГАМ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С ПРЕВЫШЕНИЕМ ДОПУСТИМЫХ ВЕСОВЫХ ПАРАМЕТРОВ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306" y="1038775"/>
            <a:ext cx="837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Ставки платы за превышение допустимой </a:t>
            </a:r>
            <a:r>
              <a:rPr lang="ru-RU" sz="1400" b="1" u="sng" dirty="0"/>
              <a:t>общей массы</a:t>
            </a:r>
            <a:r>
              <a:rPr lang="ru-RU" sz="1400" dirty="0"/>
              <a:t> </a:t>
            </a:r>
            <a:r>
              <a:rPr lang="ru-RU" sz="1400" dirty="0" smtClean="0"/>
              <a:t>транспортного средства более, </a:t>
            </a:r>
            <a:r>
              <a:rPr lang="ru-RU" sz="1400" dirty="0"/>
              <a:t>чем на </a:t>
            </a:r>
            <a:r>
              <a:rPr lang="ru-RU" sz="1400" dirty="0" smtClean="0"/>
              <a:t>2</a:t>
            </a:r>
            <a:r>
              <a:rPr lang="en-US" sz="1400" dirty="0" smtClean="0"/>
              <a:t> %</a:t>
            </a:r>
            <a:r>
              <a:rPr lang="ru-RU" sz="1400" dirty="0" smtClean="0"/>
              <a:t> </a:t>
            </a:r>
            <a:endParaRPr lang="ru-RU" sz="1400" dirty="0"/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697519"/>
              </p:ext>
            </p:extLst>
          </p:nvPr>
        </p:nvGraphicFramePr>
        <p:xfrm>
          <a:off x="827584" y="1484784"/>
          <a:ext cx="7992888" cy="12908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18199"/>
                <a:gridCol w="2714761"/>
                <a:gridCol w="2759928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Превышение допустимой общей массы, процентов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УКАЗ </a:t>
                      </a:r>
                      <a:r>
                        <a:rPr lang="ru-RU" sz="1400" dirty="0" smtClean="0">
                          <a:effectLst/>
                        </a:rPr>
                        <a:t>№</a:t>
                      </a:r>
                      <a:r>
                        <a:rPr lang="ru-RU" sz="1400" dirty="0">
                          <a:effectLst/>
                        </a:rPr>
                        <a:t>613, евро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УКАЗ </a:t>
                      </a:r>
                      <a:r>
                        <a:rPr lang="ru-RU" sz="1400" dirty="0" smtClean="0">
                          <a:effectLst/>
                        </a:rPr>
                        <a:t>№ 239, базовых </a:t>
                      </a:r>
                      <a:r>
                        <a:rPr lang="ru-RU" sz="1400" dirty="0">
                          <a:effectLst/>
                        </a:rPr>
                        <a:t>величин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Полная тонна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0,003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Неполная тонна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0,001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90359" y="28529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ru-RU" sz="1400" dirty="0"/>
              <a:t>Ставки платы за превышение допустимой </a:t>
            </a:r>
            <a:r>
              <a:rPr lang="ru-RU" sz="1400" b="1" u="sng" dirty="0"/>
              <a:t>осевой массы</a:t>
            </a:r>
            <a:r>
              <a:rPr lang="ru-RU" sz="1400" dirty="0"/>
              <a:t> на одиночную, сдвоенную и строенную оси транспортного средства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79744"/>
              </p:ext>
            </p:extLst>
          </p:nvPr>
        </p:nvGraphicFramePr>
        <p:xfrm>
          <a:off x="790359" y="3356991"/>
          <a:ext cx="7958104" cy="314702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99880"/>
                <a:gridCol w="2729112"/>
                <a:gridCol w="2729112"/>
              </a:tblGrid>
              <a:tr h="884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Превышение допустимой осевой массы,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процентов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УКАЗ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613, евро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УКАЗ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239, базовых величин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</a:tr>
              <a:tr h="267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Свыше 2 до 5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0,01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5 до 10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0,03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10 до 15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0,04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15 до 20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0,05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20 до 30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0,07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30 до 40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0,13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4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Свыше 40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0,03 дополнительно к ставке 1,3 за каждый </a:t>
                      </a:r>
                      <a:r>
                        <a:rPr lang="en-US" sz="1300" b="1" dirty="0" smtClean="0">
                          <a:effectLst/>
                        </a:rPr>
                        <a:t>%</a:t>
                      </a:r>
                      <a:r>
                        <a:rPr lang="ru-RU" sz="1300" b="1" dirty="0" smtClean="0">
                          <a:effectLst/>
                        </a:rPr>
                        <a:t> превышения (</a:t>
                      </a:r>
                      <a:r>
                        <a:rPr lang="ru-RU" sz="1300" b="1" dirty="0">
                          <a:effectLst/>
                        </a:rPr>
                        <a:t>более 40) допустимой осевой массы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0,003 дополнительно к ставке 0,13 за каждый </a:t>
                      </a:r>
                      <a:r>
                        <a:rPr lang="en-US" sz="13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превышения             (</a:t>
                      </a: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более 40) допустимой осевой массы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092280" y="3068379"/>
            <a:ext cx="161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за 1 км расстояния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62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6698" y="1166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СТАВКИ ПЛАТЫ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ЗА ПРОЕЗД ТКТС ПО АВТОМОБИЛЬНЫМ ДОРОГАМ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С ПРЕВЫШЕНИЕМ ДОПУСТИМЫХ ВЕСОВЫХ ПАРАМЕТРОВ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207785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ru-RU" sz="1400" dirty="0"/>
              <a:t>Ставки платы за превышение допустимой </a:t>
            </a:r>
            <a:r>
              <a:rPr lang="ru-RU" sz="1400" b="1" u="sng" dirty="0"/>
              <a:t>осевой массы на каждую смежную ось</a:t>
            </a:r>
            <a:r>
              <a:rPr lang="ru-RU" sz="1400" u="sng" dirty="0"/>
              <a:t> </a:t>
            </a:r>
            <a:r>
              <a:rPr lang="ru-RU" sz="1400" dirty="0"/>
              <a:t>транспортного средства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16351"/>
              </p:ext>
            </p:extLst>
          </p:nvPr>
        </p:nvGraphicFramePr>
        <p:xfrm>
          <a:off x="755576" y="1700806"/>
          <a:ext cx="7958104" cy="47525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9880"/>
                <a:gridCol w="2729112"/>
                <a:gridCol w="2729112"/>
              </a:tblGrid>
              <a:tr h="1127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Превышение допустимой осевой массы,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процентов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УКАЗ </a:t>
                      </a:r>
                      <a:r>
                        <a:rPr lang="ru-RU" sz="1400" dirty="0" smtClean="0">
                          <a:effectLst/>
                        </a:rPr>
                        <a:t>№</a:t>
                      </a:r>
                      <a:r>
                        <a:rPr lang="ru-RU" sz="1400" dirty="0">
                          <a:effectLst/>
                        </a:rPr>
                        <a:t>613, евро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УКАЗ </a:t>
                      </a:r>
                      <a:r>
                        <a:rPr lang="ru-RU" sz="1400" dirty="0" smtClean="0">
                          <a:effectLst/>
                        </a:rPr>
                        <a:t>№</a:t>
                      </a:r>
                      <a:r>
                        <a:rPr lang="ru-RU" sz="1400" dirty="0">
                          <a:effectLst/>
                        </a:rPr>
                        <a:t>239, базовых величин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</a:tcPr>
                </a:tc>
              </a:tr>
              <a:tr h="393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Свыше 2 до 5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0,006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5 до 10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0,01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3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10 до 15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0,014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3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15 до 20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0,017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3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20 до 30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0,027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3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 30 до 40 включительно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0,063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3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Свыше 40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0,02 дополнительно к ставке </a:t>
                      </a:r>
                      <a:r>
                        <a:rPr lang="ru-RU" sz="1400" dirty="0" smtClean="0">
                          <a:effectLst/>
                        </a:rPr>
                        <a:t>0,66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 </a:t>
                      </a:r>
                      <a:r>
                        <a:rPr lang="ru-RU" sz="1400" dirty="0">
                          <a:effectLst/>
                        </a:rPr>
                        <a:t>каждый 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превышения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более 40) допустимой осевой массы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0,002 дополнительно к ставке 0,063 за каждый </a:t>
                      </a: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превышения </a:t>
                      </a: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(более 40) допустимой осевой массы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64288" y="1423227"/>
            <a:ext cx="161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за 1 км расстояния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59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6698" y="116632"/>
            <a:ext cx="734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СТАВКИ ПЛАТЫ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ЗА ПРОЕЗД ТКТС ПО АВТОМОБИЛЬНЫМ ДОРОГАМ С ПРЕВЫШЕНИЕМ ДОПУСТИМЫХ </a:t>
            </a:r>
            <a:r>
              <a:rPr lang="ru-RU" b="1" dirty="0" smtClean="0">
                <a:solidFill>
                  <a:schemeClr val="bg1"/>
                </a:solidFill>
              </a:rPr>
              <a:t> ГАБАРИТНЫХ </a:t>
            </a:r>
            <a:r>
              <a:rPr lang="ru-RU" b="1" dirty="0">
                <a:solidFill>
                  <a:schemeClr val="bg1"/>
                </a:solidFill>
              </a:rPr>
              <a:t>ПАРАМЕТРОВ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37222"/>
              </p:ext>
            </p:extLst>
          </p:nvPr>
        </p:nvGraphicFramePr>
        <p:xfrm>
          <a:off x="827584" y="1268760"/>
          <a:ext cx="7848872" cy="51972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5568"/>
                <a:gridCol w="2691652"/>
                <a:gridCol w="2691652"/>
              </a:tblGrid>
              <a:tr h="744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Габариты транспортного средства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УКАЗ </a:t>
                      </a:r>
                      <a:r>
                        <a:rPr lang="ru-RU" sz="1400" dirty="0" smtClean="0">
                          <a:effectLst/>
                        </a:rPr>
                        <a:t>№</a:t>
                      </a:r>
                      <a:r>
                        <a:rPr lang="ru-RU" sz="1400" dirty="0">
                          <a:effectLst/>
                        </a:rPr>
                        <a:t>613, евро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УКАЗ </a:t>
                      </a:r>
                      <a:r>
                        <a:rPr lang="ru-RU" sz="1400" dirty="0" smtClean="0">
                          <a:effectLst/>
                        </a:rPr>
                        <a:t>№</a:t>
                      </a:r>
                      <a:r>
                        <a:rPr lang="ru-RU" sz="1400" dirty="0">
                          <a:effectLst/>
                        </a:rPr>
                        <a:t>239, базовых величин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>
                    <a:lnB w="38100" cmpd="sng">
                      <a:noFill/>
                    </a:lnB>
                  </a:tcPr>
                </a:tc>
              </a:tr>
              <a:tr h="138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u="sng" dirty="0">
                          <a:effectLst/>
                        </a:rPr>
                        <a:t>Высота: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>
                    <a:lnT w="38100" cmpd="sng">
                      <a:noFill/>
                    </a:lnT>
                  </a:tcPr>
                </a:tc>
              </a:tr>
              <a:tr h="276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&gt;</a:t>
                      </a:r>
                      <a:r>
                        <a:rPr lang="ru-RU" sz="1300" dirty="0">
                          <a:effectLst/>
                        </a:rPr>
                        <a:t> 4 до 4,5 метров включительно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0,05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0,005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276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&gt;</a:t>
                      </a:r>
                      <a:r>
                        <a:rPr lang="ru-RU" sz="1300" dirty="0">
                          <a:effectLst/>
                        </a:rPr>
                        <a:t> 4,5 до 5 метров включительно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0,10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0,01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138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&gt;</a:t>
                      </a:r>
                      <a:r>
                        <a:rPr lang="ru-RU" sz="1300" dirty="0">
                          <a:effectLst/>
                        </a:rPr>
                        <a:t> 5 метров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0,20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0,02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414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u="sng" dirty="0">
                          <a:effectLst/>
                        </a:rPr>
                        <a:t>Ширина:</a:t>
                      </a:r>
                      <a:endParaRPr lang="ru-RU" sz="13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&gt;</a:t>
                      </a:r>
                      <a:r>
                        <a:rPr lang="ru-RU" sz="1300" dirty="0">
                          <a:effectLst/>
                        </a:rPr>
                        <a:t> 2,55 до 3 метров включительно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0,005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276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&gt;</a:t>
                      </a:r>
                      <a:r>
                        <a:rPr lang="ru-RU" sz="1300" dirty="0">
                          <a:effectLst/>
                        </a:rPr>
                        <a:t> 3 до 3,75 метра включительно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0,10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0,01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138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&gt;</a:t>
                      </a:r>
                      <a:r>
                        <a:rPr lang="ru-RU" sz="1300">
                          <a:effectLst/>
                        </a:rPr>
                        <a:t> 3,75 метра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0,25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0,025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138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u="sng" dirty="0">
                          <a:effectLst/>
                        </a:rPr>
                        <a:t>Длина: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276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 каждый полный метр превышения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276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 4 метров включительно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0,004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276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&gt;</a:t>
                      </a:r>
                      <a:r>
                        <a:rPr lang="ru-RU" sz="1300">
                          <a:effectLst/>
                        </a:rPr>
                        <a:t> 4 метров до 8 метров включительно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0,005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1844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&gt; 8 метров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0,006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276665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 неполный метр превышения 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0,002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138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u="sng" dirty="0">
                          <a:effectLst/>
                        </a:rPr>
                        <a:t>Выступ груза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276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 каждый полный метр превышения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0,04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0,004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  <a:tr h="276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 неполный метр превышения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0,02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0,002</a:t>
                      </a:r>
                      <a:endParaRPr lang="ru-RU" sz="13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84" marR="47884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22288" y="1039962"/>
            <a:ext cx="161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за 1 км расстояния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15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1276</TotalTime>
  <Words>1600</Words>
  <Application>Microsoft Office PowerPoint</Application>
  <PresentationFormat>Экран (4:3)</PresentationFormat>
  <Paragraphs>378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УКАЗ ПРЕЗИДЕНТА РЕСПУБЛИКИ БЕЛАРУСЬ от 19 июня 2019 г. № 239 «О ПРОЕЗДЕ ТЯЖЕЛОВЕСНЫХ И (ИЛИ) КРУПНОГАБАРИТНЫХ ТРАНСПОРТНЫХ СРЕДСТВ»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Белдорцентр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Лемешонок</dc:creator>
  <cp:lastModifiedBy>Кот</cp:lastModifiedBy>
  <cp:revision>129</cp:revision>
  <cp:lastPrinted>2019-08-21T06:47:29Z</cp:lastPrinted>
  <dcterms:created xsi:type="dcterms:W3CDTF">2019-07-15T09:03:39Z</dcterms:created>
  <dcterms:modified xsi:type="dcterms:W3CDTF">2019-08-22T06:16:16Z</dcterms:modified>
</cp:coreProperties>
</file>